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58C264B-5E8E-4E8C-B682-9F4F027AFE29}">
  <a:tblStyle styleId="{058C264B-5E8E-4E8C-B682-9F4F027AFE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5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4.xml"/><Relationship Id="rId32" Type="http://schemas.openxmlformats.org/officeDocument/2006/relationships/font" Target="fonts/Raleway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b7a6f97bf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b7a6f97bf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b7a6f97bf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b7a6f97bf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7a6f97bf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7a6f97bf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7a6f97bf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7a6f97bf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7a6f97bf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7a6f97bf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7a6f97bf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7a6f97bf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b795a1136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b795a113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795a11363_0_1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795a11363_0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b795a11363_0_1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b795a11363_0_1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795a11363_0_1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b795a11363_0_1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7a6f97b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7a6f97b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795a11363_0_1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795a11363_0_1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795a11363_0_1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b795a11363_0_1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b7a6f97bf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b7a6f97bf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b795a11363_0_1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b795a11363_0_1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7a6f97b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7a6f97b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7a6f97bf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7a6f97bf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b7a6f97bf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b7a6f97bf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b7a6f97bf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b7a6f97b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7a6f97bf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7a6f97bf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b7a6f97bf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b7a6f97bf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b7a6f97bf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b7a6f97bf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ubmed.ncbi.nlm.nih.gov/30848976/#:~:text=Results%3A%20The%20all%2Dcause%20injury,6%2C072%20per%201%2C000%20athletic%20exposures" TargetMode="External"/><Relationship Id="rId4" Type="http://schemas.openxmlformats.org/officeDocument/2006/relationships/hyperlink" Target="https://journals.sagepub.com/doi/abs/10.1177/2325967119S00341" TargetMode="External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ports.yahoo.com/chargers-te-donald-parham-unconscious-chiefs-nfl-014744061.html" TargetMode="External"/><Relationship Id="rId4" Type="http://schemas.openxmlformats.org/officeDocument/2006/relationships/hyperlink" Target="https://pubmed.ncbi.nlm.nih.gov/30848976/#:~:text=Results%3A%20The%20all%2Dcause%20injury,6%2C072%20per%201%2C000%20athletic%20exposures" TargetMode="External"/><Relationship Id="rId10" Type="http://schemas.openxmlformats.org/officeDocument/2006/relationships/hyperlink" Target="https://bradleyboehmke.github.io/HOML/" TargetMode="External"/><Relationship Id="rId9" Type="http://schemas.openxmlformats.org/officeDocument/2006/relationships/hyperlink" Target="https://www.pro-football-reference.com/" TargetMode="External"/><Relationship Id="rId5" Type="http://schemas.openxmlformats.org/officeDocument/2006/relationships/hyperlink" Target="https://journals.sagepub.com/doi/abs/10.1177/2325967119S00341" TargetMode="External"/><Relationship Id="rId6" Type="http://schemas.openxmlformats.org/officeDocument/2006/relationships/hyperlink" Target="https://www.si.com/nfl/2023/03/29/kansas-city-chiefs-patrick-mahomes-disapproval-thursday-night-football-change" TargetMode="External"/><Relationship Id="rId7" Type="http://schemas.openxmlformats.org/officeDocument/2006/relationships/hyperlink" Target="https://sotsports.com/2021/11/28/nfl-thursday-night-football-alternatives/" TargetMode="External"/><Relationship Id="rId8" Type="http://schemas.openxmlformats.org/officeDocument/2006/relationships/hyperlink" Target="https://nflsavant.com/about.php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Rest Days </a:t>
            </a:r>
            <a:r>
              <a:rPr lang="en"/>
              <a:t>Effects</a:t>
            </a:r>
            <a:r>
              <a:rPr lang="en"/>
              <a:t> on Injuries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Malcolm Gaynor &amp; Will Gibbs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675" y="2693875"/>
            <a:ext cx="3675325" cy="244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subsets model </a:t>
            </a:r>
            <a:r>
              <a:rPr lang="en"/>
              <a:t>selection</a:t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Quantitative</a:t>
            </a:r>
            <a:r>
              <a:rPr lang="en"/>
              <a:t> days of rest for number of injuries and square root of number of injuries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Days of rest not included in either model</a:t>
            </a: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25" y="2949573"/>
            <a:ext cx="4113626" cy="21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725" y="2949575"/>
            <a:ext cx="4354275" cy="20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subsets model selection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Categorical</a:t>
            </a:r>
            <a:r>
              <a:rPr lang="en"/>
              <a:t> days of rest for number of injuries and square root of number of injuries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Days of rest included in both models</a:t>
            </a:r>
            <a:endParaRPr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0" y="2833150"/>
            <a:ext cx="4217115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900" y="2863586"/>
            <a:ext cx="4217126" cy="2200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fold cross validation to compare models 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Method for splitting up data into test and </a:t>
            </a:r>
            <a:r>
              <a:rPr lang="en"/>
              <a:t>training</a:t>
            </a:r>
            <a:r>
              <a:rPr lang="en"/>
              <a:t> sets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RMSE- error in the units of response variable (number of injuries). Objective is to minimize. </a:t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588" y="2773950"/>
            <a:ext cx="5316823" cy="21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code 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60450"/>
            <a:ext cx="8839197" cy="183398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729450" y="2078875"/>
            <a:ext cx="8208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10, 20, and 30 folds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Key output: RMSE- error in the units of response variable (number of injuries). Objective is to minimize.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</a:t>
            </a:r>
            <a:endParaRPr/>
          </a:p>
        </p:txBody>
      </p:sp>
      <p:graphicFrame>
        <p:nvGraphicFramePr>
          <p:cNvPr id="186" name="Google Shape;186;p26"/>
          <p:cNvGraphicFramePr/>
          <p:nvPr/>
        </p:nvGraphicFramePr>
        <p:xfrm>
          <a:off x="952500" y="332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{058C264B-5E8E-4E8C-B682-9F4F027AFE29}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u="sng">
                          <a:latin typeface="Lato"/>
                          <a:ea typeface="Lato"/>
                          <a:cs typeface="Lato"/>
                          <a:sym typeface="Lato"/>
                        </a:rPr>
                        <a:t>RMSE Chart</a:t>
                      </a:r>
                      <a:endParaRPr b="1" u="sng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10 folds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20 folds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30 folds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Quantitative Rest Days 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2.135284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2.107371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2.106220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Categorical Rest Days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2.114944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2.095337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2.052833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729450" y="2078875"/>
            <a:ext cx="82083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RMSE values minimized for categorical injuries, but still large contextually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R-squared values still always tiny (well below 0.1)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from linear analysis</a:t>
            </a:r>
            <a:endParaRPr/>
          </a:p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729450" y="2078875"/>
            <a:ext cx="76887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concur with </a:t>
            </a:r>
            <a:r>
              <a:rPr lang="en"/>
              <a:t>the</a:t>
            </a:r>
            <a:r>
              <a:rPr lang="en"/>
              <a:t> literature that days of rest is not a significant predictor of injuries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find no evidence that treating days of rest as a categorical variable was misleading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Next, we will consider some non-linear analysis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Trees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729450" y="2078875"/>
            <a:ext cx="4422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binary splitting rules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Such divide and conquer methods result in simple </a:t>
            </a:r>
            <a:r>
              <a:rPr lang="en"/>
              <a:t>rules</a:t>
            </a:r>
            <a:r>
              <a:rPr lang="en"/>
              <a:t> well illustrated with tree diagrams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Can be viewed as a piecewise constant </a:t>
            </a:r>
            <a:r>
              <a:rPr lang="en"/>
              <a:t>approximation</a:t>
            </a:r>
            <a:endParaRPr/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466" y="1853850"/>
            <a:ext cx="4300534" cy="22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Stop Splitting a Tree?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729450" y="1853850"/>
            <a:ext cx="40119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too many nodes the tree won’t generalize as well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Less branches might not </a:t>
            </a:r>
            <a:r>
              <a:rPr lang="en"/>
              <a:t>capture</a:t>
            </a:r>
            <a:r>
              <a:rPr lang="en"/>
              <a:t> all interactions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Less variance with more nodes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Pruning Complexity Parameter Plot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Prune - continue until diminishing returns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CP - </a:t>
            </a:r>
            <a:r>
              <a:rPr lang="en"/>
              <a:t>probability</a:t>
            </a:r>
            <a:r>
              <a:rPr lang="en"/>
              <a:t> to produce an output within certain boundaries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Dashed line represents smallest tree within 1 standard error of the minimum CV error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200" y="862900"/>
            <a:ext cx="3659801" cy="25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675" y="3341650"/>
            <a:ext cx="3555473" cy="18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Decision Tree</a:t>
            </a:r>
            <a:endParaRPr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729450" y="2078875"/>
            <a:ext cx="2847900" cy="26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for categorical and </a:t>
            </a:r>
            <a:r>
              <a:rPr lang="en"/>
              <a:t>quantitative</a:t>
            </a:r>
            <a:r>
              <a:rPr lang="en"/>
              <a:t> rest day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enerally t</a:t>
            </a:r>
            <a:r>
              <a:rPr lang="en"/>
              <a:t>he higher the node the more important it is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936" y="1762300"/>
            <a:ext cx="5878074" cy="33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274" y="3298327"/>
            <a:ext cx="3200774" cy="184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 of Predictors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00" y="2010375"/>
            <a:ext cx="4361400" cy="251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000" y="2052688"/>
            <a:ext cx="4361400" cy="24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Patrick Mahomes, </a:t>
            </a:r>
            <a:r>
              <a:rPr lang="en"/>
              <a:t>Christian McCaffrey,</a:t>
            </a:r>
            <a:r>
              <a:rPr lang="en"/>
              <a:t> </a:t>
            </a:r>
            <a:r>
              <a:rPr lang="en"/>
              <a:t>Devin McCourty</a:t>
            </a:r>
            <a:r>
              <a:rPr lang="en"/>
              <a:t>, and Richard Sherman have all criticized Thursday Night Football Games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are only 4 days between Sunday and Thursday games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the literature finds that Thursday Night Football games have LESS injuries: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National Institute of Health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https://pubmed.ncbi.nlm.nih.gov/30848976/#:~:text=Results%3A%20The%20all%2Dcause%20injury,6%2C072%20per%201%2C000%20athletic%20exposures</a:t>
            </a:r>
            <a:r>
              <a:rPr lang="en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Orthopaedic Journal of Sports Medicine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https://journals.sagepub.com/doi/abs/10.1177/2325967119S00341</a:t>
            </a:r>
            <a:r>
              <a:rPr lang="en"/>
              <a:t> 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9950" y="1"/>
            <a:ext cx="3724050" cy="192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Decision Trees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729450" y="2078875"/>
            <a:ext cx="2922000" cy="27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in </a:t>
            </a:r>
            <a:r>
              <a:rPr lang="en"/>
              <a:t>predictive</a:t>
            </a:r>
            <a:r>
              <a:rPr lang="en"/>
              <a:t> performance relative to more complex algorithms such as </a:t>
            </a:r>
            <a:r>
              <a:rPr lang="en"/>
              <a:t>neural</a:t>
            </a:r>
            <a:r>
              <a:rPr lang="en"/>
              <a:t> networks and MARS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Rather staggered in approach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Greedy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More powerful ensemble algorithms include decision trees such as random forests and gradient boosting machines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500" y="1990775"/>
            <a:ext cx="5492500" cy="254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Had More Time</a:t>
            </a:r>
            <a:endParaRPr/>
          </a:p>
        </p:txBody>
      </p:sp>
      <p:sp>
        <p:nvSpPr>
          <p:cNvPr id="236" name="Google Shape;236;p33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Expand on other linear models (such as rank-based regression)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Expanded our data as not to “overfit” such a small sample, or just found a better dataset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Explored potential correlations within our Decision Tree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Tried a more advanced ensemble algorithms, such as random forests, gradient boosting machines, and bagging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Specialize based on types of injuries or position groups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729450" y="2078875"/>
            <a:ext cx="7688700" cy="29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https://sports.yahoo.com/chargers-te-donald-parham-unconscious-chiefs-nfl-014744061.html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https://pubmed.ncbi.nlm.nih.gov/30848976/#:~:text=Results%3A%20The%20all%2Dcause%20injury,6%2C072%20per%201%2C000%20athletic%20exposures</a:t>
            </a:r>
            <a:r>
              <a:rPr lang="en"/>
              <a:t>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https://journals.sagepub.com/doi/abs/10.1177/2325967119S00341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https://www.si.com/nfl/2023/03/29/kansas-city-chiefs-patrick-mahomes-disapproval-thursday-night-football-change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https://sotsports.com/2021/11/28/nfl-thursday-night-football-alternatives/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https://nflsavant.com/about.php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https://www.pro-football-reference.com/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https://bradleyboehmke.github.io/HOML/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</a:t>
            </a:r>
            <a:r>
              <a:rPr lang="en"/>
              <a:t>with</a:t>
            </a:r>
            <a:r>
              <a:rPr lang="en"/>
              <a:t> the Literature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729450" y="2078875"/>
            <a:ext cx="76887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Both research articles use a categorical independent variables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Days of rest: </a:t>
            </a:r>
            <a:r>
              <a:rPr lang="en"/>
              <a:t>short (4 days) vs. regular (6-8 days) vs. long (10+ days)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Night of game: Thursday vs. Sunday vs. Monday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However, days of rest can be a </a:t>
            </a:r>
            <a:r>
              <a:rPr lang="en"/>
              <a:t>QUANTITATIVE</a:t>
            </a:r>
            <a:r>
              <a:rPr lang="en"/>
              <a:t> variable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Also, this research does not consider other independent variables that could impact the data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0955" y="0"/>
            <a:ext cx="3313043" cy="207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729450" y="207887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NFL 2023 play-by-play data weeks 2-14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Injuries counted when they occur in </a:t>
            </a:r>
            <a:r>
              <a:rPr lang="en"/>
              <a:t>the</a:t>
            </a:r>
            <a:r>
              <a:rPr lang="en"/>
              <a:t> play description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Flawed data…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independent variables include Week, Rest days, Rush yards, Pass yards, Total yards, Points scored, percent of yards that are rush yards, surface (turf or grass)</a:t>
            </a:r>
            <a:endParaRPr/>
          </a:p>
        </p:txBody>
      </p:sp>
      <p:sp>
        <p:nvSpPr>
          <p:cNvPr id="109" name="Google Shape;109;p16"/>
          <p:cNvSpPr txBox="1"/>
          <p:nvPr/>
        </p:nvSpPr>
        <p:spPr>
          <a:xfrm>
            <a:off x="3724050" y="228600"/>
            <a:ext cx="5420100" cy="177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/>
              <a:t>(5:43) (SHOTGUN) 16-T.LAWRENCE SACKED AT CIN 30 FOR -7 YARDS (91-T.HENDRICKSON). JAX-16-T.LAWRENCE WAS INJURED DURING THE PLAY. HIS RETURN IS QUESTIONABLE.</a:t>
            </a:r>
            <a:endParaRPr sz="1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Initially, rest days (and all independent variables) do not appear significant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53" y="2507225"/>
            <a:ext cx="36585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178" y="2571750"/>
            <a:ext cx="3474973" cy="244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6303" y="2636268"/>
            <a:ext cx="3474973" cy="2442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(full model)  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model treated rest days </a:t>
            </a:r>
            <a:r>
              <a:rPr lang="en"/>
              <a:t>quantitatively</a:t>
            </a:r>
            <a:r>
              <a:rPr lang="en"/>
              <a:t>, another treated rest days categorically.</a:t>
            </a:r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00" y="2669850"/>
            <a:ext cx="3999850" cy="211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9175" y="2669850"/>
            <a:ext cx="4070026" cy="2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 (continuous model): </a:t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6725"/>
            <a:ext cx="3796450" cy="2668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8992" y="2214950"/>
            <a:ext cx="1715008" cy="25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1950" y="2016725"/>
            <a:ext cx="3677076" cy="25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Conditions (categorical model): 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7200"/>
            <a:ext cx="3846674" cy="257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2625" y="2137200"/>
            <a:ext cx="3608782" cy="24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0"/>
          <p:cNvPicPr preferRelativeResize="0"/>
          <p:nvPr/>
        </p:nvPicPr>
        <p:blipFill rotWithShape="1">
          <a:blip r:embed="rId5">
            <a:alphaModFix/>
          </a:blip>
          <a:srcRect b="0" l="67984" r="0" t="16922"/>
          <a:stretch/>
        </p:blipFill>
        <p:spPr>
          <a:xfrm>
            <a:off x="7539775" y="2769500"/>
            <a:ext cx="1231975" cy="194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7700200" y="2394850"/>
            <a:ext cx="905400" cy="2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VIF: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 QQ-plots after square root transformation of injuries: </a:t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00" y="2158650"/>
            <a:ext cx="4146318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1968" y="2158650"/>
            <a:ext cx="4146318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